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293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FE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020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55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8AFB2-796B-4DD2-BC03-E56B6EFA4C17}" type="datetimeFigureOut">
              <a:rPr lang="es-AR" smtClean="0"/>
              <a:t>20/4/2024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DAA36DA8-26C3-4753-A9BB-CB345DC15117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708403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8AFB2-796B-4DD2-BC03-E56B6EFA4C17}" type="datetimeFigureOut">
              <a:rPr lang="es-AR" smtClean="0"/>
              <a:t>20/4/2024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DAA36DA8-26C3-4753-A9BB-CB345DC15117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0062234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8AFB2-796B-4DD2-BC03-E56B6EFA4C17}" type="datetimeFigureOut">
              <a:rPr lang="es-AR" smtClean="0"/>
              <a:t>20/4/2024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DAA36DA8-26C3-4753-A9BB-CB345DC15117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7122334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8AFB2-796B-4DD2-BC03-E56B6EFA4C17}" type="datetimeFigureOut">
              <a:rPr lang="es-AR" smtClean="0"/>
              <a:t>20/4/2024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DAA36DA8-26C3-4753-A9BB-CB345DC15117}" type="slidenum">
              <a:rPr lang="es-AR" smtClean="0"/>
              <a:t>‹Nº›</a:t>
            </a:fld>
            <a:endParaRPr lang="es-AR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798195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8AFB2-796B-4DD2-BC03-E56B6EFA4C17}" type="datetimeFigureOut">
              <a:rPr lang="es-AR" smtClean="0"/>
              <a:t>20/4/2024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DAA36DA8-26C3-4753-A9BB-CB345DC15117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1529238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8AFB2-796B-4DD2-BC03-E56B6EFA4C17}" type="datetimeFigureOut">
              <a:rPr lang="es-AR" smtClean="0"/>
              <a:t>20/4/2024</a:t>
            </a:fld>
            <a:endParaRPr lang="es-A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A36DA8-26C3-4753-A9BB-CB345DC15117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4946097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8AFB2-796B-4DD2-BC03-E56B6EFA4C17}" type="datetimeFigureOut">
              <a:rPr lang="es-AR" smtClean="0"/>
              <a:t>20/4/2024</a:t>
            </a:fld>
            <a:endParaRPr lang="es-A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A36DA8-26C3-4753-A9BB-CB345DC15117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6028312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8AFB2-796B-4DD2-BC03-E56B6EFA4C17}" type="datetimeFigureOut">
              <a:rPr lang="es-AR" smtClean="0"/>
              <a:t>20/4/2024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A36DA8-26C3-4753-A9BB-CB345DC15117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27724745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9CF8AFB2-796B-4DD2-BC03-E56B6EFA4C17}" type="datetimeFigureOut">
              <a:rPr lang="es-AR" smtClean="0"/>
              <a:t>20/4/2024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DAA36DA8-26C3-4753-A9BB-CB345DC15117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6085164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8AFB2-796B-4DD2-BC03-E56B6EFA4C17}" type="datetimeFigureOut">
              <a:rPr lang="es-AR" smtClean="0"/>
              <a:t>20/4/2024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A36DA8-26C3-4753-A9BB-CB345DC15117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3510442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8AFB2-796B-4DD2-BC03-E56B6EFA4C17}" type="datetimeFigureOut">
              <a:rPr lang="es-AR" smtClean="0"/>
              <a:t>20/4/2024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DAA36DA8-26C3-4753-A9BB-CB345DC15117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0434787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8AFB2-796B-4DD2-BC03-E56B6EFA4C17}" type="datetimeFigureOut">
              <a:rPr lang="es-AR" smtClean="0"/>
              <a:t>20/4/2024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A36DA8-26C3-4753-A9BB-CB345DC15117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26671762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8AFB2-796B-4DD2-BC03-E56B6EFA4C17}" type="datetimeFigureOut">
              <a:rPr lang="es-AR" smtClean="0"/>
              <a:t>20/4/2024</a:t>
            </a:fld>
            <a:endParaRPr lang="es-A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A36DA8-26C3-4753-A9BB-CB345DC15117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1674694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8AFB2-796B-4DD2-BC03-E56B6EFA4C17}" type="datetimeFigureOut">
              <a:rPr lang="es-AR" smtClean="0"/>
              <a:t>20/4/2024</a:t>
            </a:fld>
            <a:endParaRPr lang="es-A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A36DA8-26C3-4753-A9BB-CB345DC15117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0309679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8AFB2-796B-4DD2-BC03-E56B6EFA4C17}" type="datetimeFigureOut">
              <a:rPr lang="es-AR" smtClean="0"/>
              <a:t>20/4/2024</a:t>
            </a:fld>
            <a:endParaRPr lang="es-A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A36DA8-26C3-4753-A9BB-CB345DC15117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8494833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8AFB2-796B-4DD2-BC03-E56B6EFA4C17}" type="datetimeFigureOut">
              <a:rPr lang="es-AR" smtClean="0"/>
              <a:t>20/4/2024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A36DA8-26C3-4753-A9BB-CB345DC15117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02863790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8AFB2-796B-4DD2-BC03-E56B6EFA4C17}" type="datetimeFigureOut">
              <a:rPr lang="es-AR" smtClean="0"/>
              <a:t>20/4/2024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A36DA8-26C3-4753-A9BB-CB345DC15117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7291867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F8AFB2-796B-4DD2-BC03-E56B6EFA4C17}" type="datetimeFigureOut">
              <a:rPr lang="es-AR" smtClean="0"/>
              <a:t>20/4/2024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A36DA8-26C3-4753-A9BB-CB345DC15117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81625004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294" r:id="rId1"/>
    <p:sldLayoutId id="2147484295" r:id="rId2"/>
    <p:sldLayoutId id="2147484296" r:id="rId3"/>
    <p:sldLayoutId id="2147484297" r:id="rId4"/>
    <p:sldLayoutId id="2147484298" r:id="rId5"/>
    <p:sldLayoutId id="2147484299" r:id="rId6"/>
    <p:sldLayoutId id="2147484300" r:id="rId7"/>
    <p:sldLayoutId id="2147484301" r:id="rId8"/>
    <p:sldLayoutId id="2147484302" r:id="rId9"/>
    <p:sldLayoutId id="2147484303" r:id="rId10"/>
    <p:sldLayoutId id="2147484304" r:id="rId11"/>
    <p:sldLayoutId id="2147484305" r:id="rId12"/>
    <p:sldLayoutId id="2147484306" r:id="rId13"/>
    <p:sldLayoutId id="2147484307" r:id="rId14"/>
    <p:sldLayoutId id="2147484308" r:id="rId15"/>
    <p:sldLayoutId id="2147484309" r:id="rId16"/>
    <p:sldLayoutId id="2147484310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9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2A8FE5C3-56D4-990F-1511-DF29464F34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825" y="309623"/>
            <a:ext cx="5710176" cy="6238754"/>
          </a:xfrm>
        </p:spPr>
        <p:txBody>
          <a:bodyPr wrap="square" lIns="108000" tIns="108000" rIns="108000" bIns="108000" anchor="ctr" anchorCtr="0">
            <a:normAutofit/>
          </a:bodyPr>
          <a:lstStyle/>
          <a:p>
            <a:r>
              <a:rPr lang="es-MX" dirty="0"/>
              <a:t>INTELIGENCIA ARTIFICIAL</a:t>
            </a:r>
            <a:endParaRPr lang="es-AR" dirty="0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6C39D677-8C94-F0A7-5245-DD309313D4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5605" y="309623"/>
            <a:ext cx="5710177" cy="6238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3669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017B44-FB5E-85E8-A783-DC47B179CD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7761" y="806448"/>
            <a:ext cx="8416477" cy="864609"/>
          </a:xfrm>
        </p:spPr>
        <p:txBody>
          <a:bodyPr wrap="square" anchor="ctr" anchorCtr="0">
            <a:normAutofit/>
          </a:bodyPr>
          <a:lstStyle/>
          <a:p>
            <a:pPr algn="ctr"/>
            <a:r>
              <a:rPr lang="es-MX" dirty="0"/>
              <a:t>Definición de la Inteligencia Artificial</a:t>
            </a:r>
            <a:endParaRPr lang="es-AR" dirty="0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88248768-C1C9-C54D-CD6D-FA3DC450C1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2372" y="5042407"/>
            <a:ext cx="10511620" cy="1421768"/>
          </a:xfrm>
        </p:spPr>
        <p:txBody>
          <a:bodyPr anchor="t" anchorCtr="0">
            <a:normAutofit fontScale="62500" lnSpcReduction="20000"/>
          </a:bodyPr>
          <a:lstStyle/>
          <a:p>
            <a:r>
              <a:rPr lang="es-MX" b="1" dirty="0">
                <a:effectLst/>
              </a:rPr>
              <a:t>¿Qué es la Inteligencia Artificial?</a:t>
            </a:r>
            <a:endParaRPr lang="es-MX" b="1" dirty="0"/>
          </a:p>
          <a:p>
            <a:r>
              <a:rPr lang="es-MX" dirty="0">
                <a:effectLst/>
              </a:rPr>
              <a:t>La inteligencia artificial es un termino general referido a aplicaciones que realizan tareas complejas que antes necesitaban de intervención humana, busca replicar e incluso superar la forma en la que los humanos percibimos y reaccionamos ante el mundo. Analizando y comprendiendo una gran cantidad de datos para automatizar tareas complejas de manera eficiente mediante algoritmos y modelos matemáticos.</a:t>
            </a:r>
            <a:endParaRPr lang="es-MX" dirty="0"/>
          </a:p>
          <a:p>
            <a:r>
              <a:rPr lang="es-MX" dirty="0">
                <a:effectLst/>
              </a:rPr>
              <a:t>Se divide en diferentes subcampos como la IA de aprendizaje automático y el aprendizaje profundo.</a:t>
            </a:r>
            <a:endParaRPr lang="es-MX" dirty="0"/>
          </a:p>
          <a:p>
            <a:endParaRPr lang="es-AR" dirty="0"/>
          </a:p>
        </p:txBody>
      </p:sp>
      <p:pic>
        <p:nvPicPr>
          <p:cNvPr id="13" name="Marcador de contenido 12">
            <a:extLst>
              <a:ext uri="{FF2B5EF4-FFF2-40B4-BE49-F238E27FC236}">
                <a16:creationId xmlns:a16="http://schemas.microsoft.com/office/drawing/2014/main" id="{F095CF06-1981-5F25-2820-35E1DB879D1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697" y="2054678"/>
            <a:ext cx="4158728" cy="2736333"/>
          </a:xfrm>
          <a:ln w="0" cap="rnd">
            <a:noFill/>
          </a:ln>
          <a:effectLst>
            <a:softEdge rad="12700"/>
          </a:effectLst>
        </p:spPr>
      </p:pic>
      <p:pic>
        <p:nvPicPr>
          <p:cNvPr id="15" name="Marcador de contenido 14">
            <a:extLst>
              <a:ext uri="{FF2B5EF4-FFF2-40B4-BE49-F238E27FC236}">
                <a16:creationId xmlns:a16="http://schemas.microsoft.com/office/drawing/2014/main" id="{4CFCA14D-B186-3070-7F57-A05D32404154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8182" y="2054678"/>
            <a:ext cx="4445681" cy="2736703"/>
          </a:xfrm>
        </p:spPr>
      </p:pic>
    </p:spTree>
    <p:extLst>
      <p:ext uri="{BB962C8B-B14F-4D97-AF65-F5344CB8AC3E}">
        <p14:creationId xmlns:p14="http://schemas.microsoft.com/office/powerpoint/2010/main" val="32380473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5790BB-A741-FE50-B0A5-CCFA461EA9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Ejemplos Reales de la Inteligencia Artificial</a:t>
            </a:r>
            <a:endParaRPr lang="es-AR" dirty="0"/>
          </a:p>
        </p:txBody>
      </p:sp>
      <p:pic>
        <p:nvPicPr>
          <p:cNvPr id="13" name="Marcador de posición de imagen 12">
            <a:extLst>
              <a:ext uri="{FF2B5EF4-FFF2-40B4-BE49-F238E27FC236}">
                <a16:creationId xmlns:a16="http://schemas.microsoft.com/office/drawing/2014/main" id="{2D20FA0C-D26E-D113-7A05-D4D793BDC67A}"/>
              </a:ext>
            </a:extLst>
          </p:cNvPr>
          <p:cNvPicPr>
            <a:picLocks noGrp="1" noChangeAspect="1"/>
          </p:cNvPicPr>
          <p:nvPr>
            <p:ph type="pic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79" b="5579"/>
          <a:stretch>
            <a:fillRect/>
          </a:stretch>
        </p:blipFill>
        <p:spPr>
          <a:xfrm>
            <a:off x="137113" y="4119324"/>
            <a:ext cx="3611022" cy="1752749"/>
          </a:xfrm>
        </p:spPr>
      </p:pic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7B3CE5BA-3E99-4415-0BF4-0D71119392F3}"/>
              </a:ext>
            </a:extLst>
          </p:cNvPr>
          <p:cNvSpPr>
            <a:spLocks noGrp="1"/>
          </p:cNvSpPr>
          <p:nvPr>
            <p:ph type="body" sz="half" idx="18"/>
          </p:nvPr>
        </p:nvSpPr>
        <p:spPr>
          <a:xfrm>
            <a:off x="137113" y="2299450"/>
            <a:ext cx="3611022" cy="1646286"/>
          </a:xfrm>
        </p:spPr>
        <p:txBody>
          <a:bodyPr>
            <a:normAutofit/>
          </a:bodyPr>
          <a:lstStyle/>
          <a:p>
            <a:r>
              <a:rPr lang="es-MX" dirty="0"/>
              <a:t>IA en recomendaciones personalizadas: </a:t>
            </a:r>
          </a:p>
          <a:p>
            <a:r>
              <a:rPr lang="es-MX" dirty="0"/>
              <a:t>Las aplicaciones y servicios online utilizan los algoritmos de la IA para recomendar en función a hábitos previos. Spotify recomendando canciones y Netflix recomendando películas y series.</a:t>
            </a:r>
            <a:endParaRPr lang="es-AR" dirty="0"/>
          </a:p>
          <a:p>
            <a:endParaRPr lang="es-AR" dirty="0"/>
          </a:p>
        </p:txBody>
      </p:sp>
      <p:pic>
        <p:nvPicPr>
          <p:cNvPr id="15" name="Marcador de posición de imagen 14">
            <a:extLst>
              <a:ext uri="{FF2B5EF4-FFF2-40B4-BE49-F238E27FC236}">
                <a16:creationId xmlns:a16="http://schemas.microsoft.com/office/drawing/2014/main" id="{E016AB66-5D7A-1412-E15D-65664408D6E2}"/>
              </a:ext>
            </a:extLst>
          </p:cNvPr>
          <p:cNvPicPr>
            <a:picLocks noGrp="1" noChangeAspect="1"/>
          </p:cNvPicPr>
          <p:nvPr>
            <p:ph type="pic" idx="2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86" b="5786"/>
          <a:stretch>
            <a:fillRect/>
          </a:stretch>
        </p:blipFill>
        <p:spPr>
          <a:xfrm>
            <a:off x="7933348" y="4119324"/>
            <a:ext cx="3611020" cy="1752747"/>
          </a:xfrm>
        </p:spPr>
      </p:pic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19DE36B0-BC00-AF4A-055B-FD2B2B782302}"/>
              </a:ext>
            </a:extLst>
          </p:cNvPr>
          <p:cNvSpPr>
            <a:spLocks noGrp="1"/>
          </p:cNvSpPr>
          <p:nvPr>
            <p:ph type="body" sz="half" idx="19"/>
          </p:nvPr>
        </p:nvSpPr>
        <p:spPr>
          <a:xfrm>
            <a:off x="4035230" y="2299450"/>
            <a:ext cx="3611021" cy="1646286"/>
          </a:xfrm>
        </p:spPr>
        <p:txBody>
          <a:bodyPr>
            <a:normAutofit/>
          </a:bodyPr>
          <a:lstStyle/>
          <a:p>
            <a:r>
              <a:rPr lang="es-MX" dirty="0"/>
              <a:t>IA en la traducción automática: </a:t>
            </a:r>
          </a:p>
          <a:p>
            <a:r>
              <a:rPr lang="es-MX" dirty="0"/>
              <a:t>Sider, Samsung live translate, Sayhi, entre otros pueden comprender lenguaje hablado y traducirlo con precisión a otros idiomas.</a:t>
            </a:r>
            <a:endParaRPr lang="es-AR" dirty="0"/>
          </a:p>
          <a:p>
            <a:endParaRPr lang="es-AR" dirty="0"/>
          </a:p>
        </p:txBody>
      </p:sp>
      <p:pic>
        <p:nvPicPr>
          <p:cNvPr id="17" name="Marcador de posición de imagen 16">
            <a:extLst>
              <a:ext uri="{FF2B5EF4-FFF2-40B4-BE49-F238E27FC236}">
                <a16:creationId xmlns:a16="http://schemas.microsoft.com/office/drawing/2014/main" id="{C5F3D541-9015-C3B0-A784-709EF7E525EA}"/>
              </a:ext>
            </a:extLst>
          </p:cNvPr>
          <p:cNvPicPr>
            <a:picLocks noGrp="1" noChangeAspect="1"/>
          </p:cNvPicPr>
          <p:nvPr>
            <p:ph type="pic" idx="2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01" b="5601"/>
          <a:stretch>
            <a:fillRect/>
          </a:stretch>
        </p:blipFill>
        <p:spPr>
          <a:xfrm>
            <a:off x="4035231" y="4119324"/>
            <a:ext cx="3611020" cy="1752748"/>
          </a:xfrm>
        </p:spPr>
      </p:pic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9EFE109F-D2F5-58FE-3341-3FA355A1447D}"/>
              </a:ext>
            </a:extLst>
          </p:cNvPr>
          <p:cNvSpPr>
            <a:spLocks noGrp="1"/>
          </p:cNvSpPr>
          <p:nvPr>
            <p:ph type="body" sz="half" idx="20"/>
          </p:nvPr>
        </p:nvSpPr>
        <p:spPr>
          <a:xfrm>
            <a:off x="7933348" y="2304042"/>
            <a:ext cx="3611021" cy="1646286"/>
          </a:xfrm>
        </p:spPr>
        <p:txBody>
          <a:bodyPr>
            <a:normAutofit/>
          </a:bodyPr>
          <a:lstStyle/>
          <a:p>
            <a:r>
              <a:rPr lang="es-AR" dirty="0"/>
              <a:t>IA como asistente virtual inteligente: </a:t>
            </a:r>
          </a:p>
          <a:p>
            <a:r>
              <a:rPr lang="es-AR" dirty="0"/>
              <a:t>Siri, Alexa y Google Assistant pueden configurar recordatorios, responder preguntas o controlar dispositivos domésticos inteligentes, haciendo que las tareas cotidianas sean más fáciles.</a:t>
            </a:r>
          </a:p>
          <a:p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18871526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7B3CE5BA-3E99-4415-0BF4-0D71119392F3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693735" y="1790701"/>
            <a:ext cx="5084763" cy="1638299"/>
          </a:xfrm>
        </p:spPr>
        <p:txBody>
          <a:bodyPr>
            <a:normAutofit fontScale="70000" lnSpcReduction="20000"/>
          </a:bodyPr>
          <a:lstStyle/>
          <a:p>
            <a:r>
              <a:rPr lang="es-MX" dirty="0"/>
              <a:t>IA en sanidad: </a:t>
            </a:r>
          </a:p>
          <a:p>
            <a:pPr marL="0" indent="0">
              <a:buNone/>
            </a:pPr>
            <a:r>
              <a:rPr lang="es-MX" dirty="0"/>
              <a:t>Puede utilizarse para diagnósticos médicos, ayudando a detectar enfermedades, seguimiento de pacientes y desarrollo de fármacos. Linus Healt realiza pruebas cognitivas para detectar signos de deterioro cognitivo de forma temprana, como biomarcadores clave del Alzheimer.</a:t>
            </a:r>
            <a:endParaRPr lang="es-AR" dirty="0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19DE36B0-BC00-AF4A-055B-FD2B2B782302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408737" y="1790701"/>
            <a:ext cx="5084763" cy="1638299"/>
          </a:xfrm>
        </p:spPr>
        <p:txBody>
          <a:bodyPr>
            <a:normAutofit/>
          </a:bodyPr>
          <a:lstStyle/>
          <a:p>
            <a:r>
              <a:rPr lang="es-MX" sz="1700" dirty="0"/>
              <a:t>IA en automóviles: </a:t>
            </a:r>
          </a:p>
          <a:p>
            <a:pPr marL="0" indent="0">
              <a:buNone/>
            </a:pPr>
            <a:r>
              <a:rPr lang="es-MX" sz="1700" dirty="0"/>
              <a:t>Tesla, Waymo y Xiaomi son empresas que utilizan conducción autónoma, que sirve para analizar el entorno y toman decisiones de conducción de forma segura.</a:t>
            </a:r>
            <a:endParaRPr lang="es-AR" sz="1700" dirty="0"/>
          </a:p>
        </p:txBody>
      </p:sp>
      <p:pic>
        <p:nvPicPr>
          <p:cNvPr id="7" name="Marcador de posición de imagen 6">
            <a:extLst>
              <a:ext uri="{FF2B5EF4-FFF2-40B4-BE49-F238E27FC236}">
                <a16:creationId xmlns:a16="http://schemas.microsoft.com/office/drawing/2014/main" id="{714EEB1F-8FFB-42F1-38E2-BBAA3BC64785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3732" r="1" b="-5"/>
          <a:stretch/>
        </p:blipFill>
        <p:spPr>
          <a:xfrm>
            <a:off x="693735" y="3823493"/>
            <a:ext cx="5084763" cy="2236787"/>
          </a:xfrm>
        </p:spPr>
      </p:pic>
      <p:pic>
        <p:nvPicPr>
          <p:cNvPr id="14" name="Marcador de posición de imagen 13">
            <a:extLst>
              <a:ext uri="{FF2B5EF4-FFF2-40B4-BE49-F238E27FC236}">
                <a16:creationId xmlns:a16="http://schemas.microsoft.com/office/drawing/2014/main" id="{26F02902-1F7F-FE7C-CDE6-C6CF8916D4E4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45" b="6845"/>
          <a:stretch>
            <a:fillRect/>
          </a:stretch>
        </p:blipFill>
        <p:spPr>
          <a:xfrm>
            <a:off x="6408737" y="3823493"/>
            <a:ext cx="5084763" cy="2236786"/>
          </a:xfrm>
        </p:spPr>
      </p:pic>
    </p:spTree>
    <p:extLst>
      <p:ext uri="{BB962C8B-B14F-4D97-AF65-F5344CB8AC3E}">
        <p14:creationId xmlns:p14="http://schemas.microsoft.com/office/powerpoint/2010/main" val="37610485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BA02DF6-CFF9-2DEE-72D8-682FF3E0F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Acceso al uso de la Inteligencia Artificial</a:t>
            </a:r>
            <a:endParaRPr lang="es-AR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2023190-0705-91F3-2E2B-0AAC7752B8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8847" y="2061298"/>
            <a:ext cx="11654304" cy="1080938"/>
          </a:xfrm>
        </p:spPr>
        <p:txBody>
          <a:bodyPr/>
          <a:lstStyle/>
          <a:p>
            <a:r>
              <a:rPr lang="es-MX" sz="2200" dirty="0"/>
              <a:t>La Inteligencia artificial varia su disponibilidad dependiendo para que se requiera, para el público comúnmente es de pago, pero casi todas las aplicaciones ofrecen versiones de prueba:</a:t>
            </a:r>
            <a:endParaRPr lang="es-AR" sz="2200" dirty="0"/>
          </a:p>
        </p:txBody>
      </p:sp>
      <p:pic>
        <p:nvPicPr>
          <p:cNvPr id="13" name="Marcador de posición de imagen 12">
            <a:extLst>
              <a:ext uri="{FF2B5EF4-FFF2-40B4-BE49-F238E27FC236}">
                <a16:creationId xmlns:a16="http://schemas.microsoft.com/office/drawing/2014/main" id="{C73B3488-25A1-CCBA-65D4-ECFBA64E90D0}"/>
              </a:ext>
            </a:extLst>
          </p:cNvPr>
          <p:cNvPicPr>
            <a:picLocks noGrp="1" noChangeAspect="1"/>
          </p:cNvPicPr>
          <p:nvPr>
            <p:ph type="pic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60" b="11260"/>
          <a:stretch>
            <a:fillRect/>
          </a:stretch>
        </p:blipFill>
        <p:spPr>
          <a:xfrm>
            <a:off x="268848" y="3214832"/>
            <a:ext cx="3642238" cy="1812057"/>
          </a:xfrm>
        </p:spPr>
      </p:pic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B81B5CB7-5485-AE5F-A0EB-125B804396C0}"/>
              </a:ext>
            </a:extLst>
          </p:cNvPr>
          <p:cNvSpPr>
            <a:spLocks noGrp="1"/>
          </p:cNvSpPr>
          <p:nvPr>
            <p:ph type="body" sz="half" idx="18"/>
          </p:nvPr>
        </p:nvSpPr>
        <p:spPr>
          <a:xfrm>
            <a:off x="268847" y="5172075"/>
            <a:ext cx="3642237" cy="1327757"/>
          </a:xfrm>
        </p:spPr>
        <p:txBody>
          <a:bodyPr>
            <a:normAutofit/>
          </a:bodyPr>
          <a:lstStyle/>
          <a:p>
            <a:r>
              <a:rPr lang="es-MX" sz="1500" dirty="0"/>
              <a:t>ChatGPT: la mas popular del mercado, es una aplicación de chatbot, que se especializa en el dialogo. </a:t>
            </a:r>
            <a:endParaRPr lang="es-AR" sz="1500" dirty="0"/>
          </a:p>
        </p:txBody>
      </p:sp>
      <p:pic>
        <p:nvPicPr>
          <p:cNvPr id="15" name="Marcador de posición de imagen 14">
            <a:extLst>
              <a:ext uri="{FF2B5EF4-FFF2-40B4-BE49-F238E27FC236}">
                <a16:creationId xmlns:a16="http://schemas.microsoft.com/office/drawing/2014/main" id="{7B381A8B-C1A7-93D2-1370-735D7AF1EBBA}"/>
              </a:ext>
            </a:extLst>
          </p:cNvPr>
          <p:cNvPicPr>
            <a:picLocks noGrp="1" noChangeAspect="1"/>
          </p:cNvPicPr>
          <p:nvPr>
            <p:ph type="pic" idx="2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39" b="16839"/>
          <a:stretch>
            <a:fillRect/>
          </a:stretch>
        </p:blipFill>
        <p:spPr>
          <a:xfrm>
            <a:off x="4274882" y="3214831"/>
            <a:ext cx="3642237" cy="1812057"/>
          </a:xfrm>
        </p:spPr>
      </p:pic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ECBCFDD6-4A7B-0FE3-58B3-8BD07D6DADE5}"/>
              </a:ext>
            </a:extLst>
          </p:cNvPr>
          <p:cNvSpPr>
            <a:spLocks noGrp="1"/>
          </p:cNvSpPr>
          <p:nvPr>
            <p:ph type="body" sz="half" idx="19"/>
          </p:nvPr>
        </p:nvSpPr>
        <p:spPr>
          <a:xfrm>
            <a:off x="4274882" y="5172075"/>
            <a:ext cx="3642237" cy="1327757"/>
          </a:xfrm>
        </p:spPr>
        <p:txBody>
          <a:bodyPr>
            <a:normAutofit/>
          </a:bodyPr>
          <a:lstStyle/>
          <a:p>
            <a:r>
              <a:rPr lang="es-MX" sz="1500" dirty="0"/>
              <a:t>Grammarly: ayuda a reducir el tiempo en revisar y corregir grandes cantidades de texto para chequeos ortográficos, de gramática y de puntuación. A su vez, detecta plagio y sugiere reemplazos para los errores identificados.</a:t>
            </a:r>
            <a:endParaRPr lang="es-AR" sz="1500" dirty="0"/>
          </a:p>
        </p:txBody>
      </p:sp>
      <p:pic>
        <p:nvPicPr>
          <p:cNvPr id="23" name="Marcador de posición de imagen 22">
            <a:extLst>
              <a:ext uri="{FF2B5EF4-FFF2-40B4-BE49-F238E27FC236}">
                <a16:creationId xmlns:a16="http://schemas.microsoft.com/office/drawing/2014/main" id="{6587DB0D-7019-1D61-9B88-831B963E8540}"/>
              </a:ext>
            </a:extLst>
          </p:cNvPr>
          <p:cNvPicPr>
            <a:picLocks noGrp="1" noChangeAspect="1"/>
          </p:cNvPicPr>
          <p:nvPr>
            <p:ph type="pic" idx="2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431" b="18431"/>
          <a:stretch>
            <a:fillRect/>
          </a:stretch>
        </p:blipFill>
        <p:spPr>
          <a:xfrm>
            <a:off x="8280915" y="3214830"/>
            <a:ext cx="3642237" cy="1812057"/>
          </a:xfrm>
          <a:prstGeom prst="roundRect">
            <a:avLst>
              <a:gd name="adj" fmla="val 0"/>
            </a:avLst>
          </a:prstGeom>
        </p:spPr>
      </p:pic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0C0FAAD2-C475-F78D-0D5A-98FE868C1B48}"/>
              </a:ext>
            </a:extLst>
          </p:cNvPr>
          <p:cNvSpPr>
            <a:spLocks noGrp="1"/>
          </p:cNvSpPr>
          <p:nvPr>
            <p:ph type="body" sz="half" idx="20"/>
          </p:nvPr>
        </p:nvSpPr>
        <p:spPr>
          <a:xfrm>
            <a:off x="8280914" y="5172075"/>
            <a:ext cx="3642237" cy="1327757"/>
          </a:xfrm>
        </p:spPr>
        <p:txBody>
          <a:bodyPr>
            <a:normAutofit/>
          </a:bodyPr>
          <a:lstStyle/>
          <a:p>
            <a:r>
              <a:rPr lang="es-MX" sz="1500" dirty="0"/>
              <a:t>WOMBO Dream: es una herramienta generadora de arte con IA que permite crear imágenes a partir de indicaciones de texto.</a:t>
            </a:r>
            <a:endParaRPr lang="es-AR" sz="1500" dirty="0"/>
          </a:p>
        </p:txBody>
      </p:sp>
    </p:spTree>
    <p:extLst>
      <p:ext uri="{BB962C8B-B14F-4D97-AF65-F5344CB8AC3E}">
        <p14:creationId xmlns:p14="http://schemas.microsoft.com/office/powerpoint/2010/main" val="3664074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8B0449-5479-E807-4C8D-B53797164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Caso de aplicación real</a:t>
            </a:r>
          </a:p>
        </p:txBody>
      </p: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1807FC9C-34EC-CA28-2220-FE291BD89E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1451" y="2546423"/>
            <a:ext cx="5431707" cy="3349552"/>
          </a:xfrm>
        </p:spPr>
      </p:pic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120C0E1D-B6EC-B7F6-830D-A2609D051D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85096" y="2336873"/>
            <a:ext cx="5091829" cy="3767900"/>
          </a:xfrm>
        </p:spPr>
        <p:txBody>
          <a:bodyPr/>
          <a:lstStyle/>
          <a:p>
            <a:r>
              <a:rPr lang="es-MX" sz="2000" b="1" dirty="0">
                <a:effectLst/>
              </a:rPr>
              <a:t>TOME.APP</a:t>
            </a:r>
            <a:endParaRPr lang="es-MX" sz="2000" b="1" dirty="0"/>
          </a:p>
          <a:p>
            <a:r>
              <a:rPr lang="es-MX" sz="2000" dirty="0">
                <a:effectLst/>
              </a:rPr>
              <a:t>Es una plataforma que utiliza la Inteligencia Artificial para ofrecer una experiencia de aprendizaje personalizada, pudiendo realizar presentaciones y proyectos.</a:t>
            </a:r>
            <a:endParaRPr lang="es-MX" sz="2000" dirty="0"/>
          </a:p>
          <a:p>
            <a:r>
              <a:rPr lang="es-MX" sz="2000" dirty="0">
                <a:effectLst/>
              </a:rPr>
              <a:t>Utiliza GPT, un modelo de lenguaje que genera textos coherentes sobre cualquier tema, y DALL-E para crear imágenes originales a partir de descripciones textuales.</a:t>
            </a:r>
            <a:endParaRPr lang="es-MX" sz="2000" dirty="0"/>
          </a:p>
          <a:p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42865219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093934AA-838C-5AF3-766D-491AE499966E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019926" y="2162174"/>
            <a:ext cx="4762499" cy="3317875"/>
          </a:xfrm>
        </p:spPr>
        <p:txBody>
          <a:bodyPr>
            <a:normAutofit/>
          </a:bodyPr>
          <a:lstStyle/>
          <a:p>
            <a:r>
              <a:rPr lang="es-MX" sz="2300" dirty="0">
                <a:effectLst/>
              </a:rPr>
              <a:t>TOME.APP recopila y analiza datos ingresados por el usuario y así genera el contenido. Incluyendo textos, videos, imágenes, gráficos, entre otras funciones. Luego de generar este contenido, el usuario puede cambiarlo manualmente o pedirle a la IA que lo haga.</a:t>
            </a:r>
            <a:endParaRPr lang="es-AR" sz="2300" dirty="0"/>
          </a:p>
        </p:txBody>
      </p:sp>
      <p:pic>
        <p:nvPicPr>
          <p:cNvPr id="9" name="Marcador de posición de imagen 8">
            <a:extLst>
              <a:ext uri="{FF2B5EF4-FFF2-40B4-BE49-F238E27FC236}">
                <a16:creationId xmlns:a16="http://schemas.microsoft.com/office/drawing/2014/main" id="{42F9657F-399C-D85A-4D52-BE21F470F9D2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" t="1" r="1" b="510"/>
          <a:stretch/>
        </p:blipFill>
        <p:spPr>
          <a:xfrm>
            <a:off x="409575" y="1812925"/>
            <a:ext cx="6529388" cy="4016375"/>
          </a:xfrm>
        </p:spPr>
      </p:pic>
    </p:spTree>
    <p:extLst>
      <p:ext uri="{BB962C8B-B14F-4D97-AF65-F5344CB8AC3E}">
        <p14:creationId xmlns:p14="http://schemas.microsoft.com/office/powerpoint/2010/main" val="29408645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8ACE3E-6244-A280-9565-90A53BA84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Modificaciones del usuario</a:t>
            </a:r>
            <a:endParaRPr lang="es-AR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872B91D-FE96-C907-0D63-6326517CA4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7141" y="2089296"/>
            <a:ext cx="5421343" cy="693135"/>
          </a:xfrm>
        </p:spPr>
        <p:txBody>
          <a:bodyPr anchor="ctr" anchorCtr="0"/>
          <a:lstStyle/>
          <a:p>
            <a:pPr algn="ctr"/>
            <a:r>
              <a:rPr lang="es-MX" dirty="0"/>
              <a:t>Generado por IA</a:t>
            </a:r>
            <a:endParaRPr lang="es-AR" dirty="0"/>
          </a:p>
        </p:txBody>
      </p:sp>
      <p:pic>
        <p:nvPicPr>
          <p:cNvPr id="8" name="Marcador de contenido 7">
            <a:extLst>
              <a:ext uri="{FF2B5EF4-FFF2-40B4-BE49-F238E27FC236}">
                <a16:creationId xmlns:a16="http://schemas.microsoft.com/office/drawing/2014/main" id="{48DE1328-292A-A802-2FE7-EB6BA1724B9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553" y="2999618"/>
            <a:ext cx="5792521" cy="3105153"/>
          </a:xfrm>
        </p:spPr>
      </p:pic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D3FE2A87-1A02-446C-2F52-7EE22AD3BC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40995" y="2090355"/>
            <a:ext cx="5347721" cy="692076"/>
          </a:xfrm>
        </p:spPr>
        <p:txBody>
          <a:bodyPr anchor="ctr" anchorCtr="0"/>
          <a:lstStyle/>
          <a:p>
            <a:pPr algn="ctr"/>
            <a:r>
              <a:rPr lang="es-MX" dirty="0"/>
              <a:t>Cambios del usuario</a:t>
            </a:r>
            <a:endParaRPr lang="es-AR" dirty="0"/>
          </a:p>
        </p:txBody>
      </p:sp>
      <p:pic>
        <p:nvPicPr>
          <p:cNvPr id="10" name="Marcador de contenido 9">
            <a:extLst>
              <a:ext uri="{FF2B5EF4-FFF2-40B4-BE49-F238E27FC236}">
                <a16:creationId xmlns:a16="http://schemas.microsoft.com/office/drawing/2014/main" id="{FFF5526D-E741-E374-69DB-C96689ECDBBB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7927" y="2999617"/>
            <a:ext cx="5713859" cy="3105153"/>
          </a:xfrm>
        </p:spPr>
      </p:pic>
    </p:spTree>
    <p:extLst>
      <p:ext uri="{BB962C8B-B14F-4D97-AF65-F5344CB8AC3E}">
        <p14:creationId xmlns:p14="http://schemas.microsoft.com/office/powerpoint/2010/main" val="14142605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47C7204-0F0F-6604-6C75-6888C8047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MX" dirty="0"/>
              <a:t>Link de espectador</a:t>
            </a:r>
            <a:endParaRPr lang="es-AR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11AE249-02D0-293C-938C-585AE064F3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1080" y="4539991"/>
            <a:ext cx="11369840" cy="394150"/>
          </a:xfrm>
        </p:spPr>
        <p:txBody>
          <a:bodyPr/>
          <a:lstStyle/>
          <a:p>
            <a:pPr algn="ctr"/>
            <a:r>
              <a:rPr lang="es-AR" dirty="0"/>
              <a:t>https://tome.app/ia-9052/introduccion-a-la-inteligencia-artificial-cluugt8ui00z7o966njxap7tc</a:t>
            </a:r>
          </a:p>
        </p:txBody>
      </p:sp>
    </p:spTree>
    <p:extLst>
      <p:ext uri="{BB962C8B-B14F-4D97-AF65-F5344CB8AC3E}">
        <p14:creationId xmlns:p14="http://schemas.microsoft.com/office/powerpoint/2010/main" val="2407461874"/>
      </p:ext>
    </p:extLst>
  </p:cSld>
  <p:clrMapOvr>
    <a:masterClrMapping/>
  </p:clrMapOvr>
</p:sld>
</file>

<file path=ppt/theme/theme1.xml><?xml version="1.0" encoding="utf-8"?>
<a:theme xmlns:a="http://schemas.openxmlformats.org/drawingml/2006/main" name="Berlín">
  <a:themeElements>
    <a:clrScheme name="Berlín">
      <a:dk1>
        <a:sysClr val="windowText" lastClr="000000"/>
      </a:dk1>
      <a:lt1>
        <a:sysClr val="window" lastClr="FFFFFF"/>
      </a:lt1>
      <a:dk2>
        <a:srgbClr val="1F8094"/>
      </a:dk2>
      <a:lt2>
        <a:srgbClr val="E7E6E6"/>
      </a:lt2>
      <a:accent1>
        <a:srgbClr val="39CDE7"/>
      </a:accent1>
      <a:accent2>
        <a:srgbClr val="60DE72"/>
      </a:accent2>
      <a:accent3>
        <a:srgbClr val="DDCC64"/>
      </a:accent3>
      <a:accent4>
        <a:srgbClr val="F49D50"/>
      </a:accent4>
      <a:accent5>
        <a:srgbClr val="E44951"/>
      </a:accent5>
      <a:accent6>
        <a:srgbClr val="D666F9"/>
      </a:accent6>
      <a:hlink>
        <a:srgbClr val="4BF7ED"/>
      </a:hlink>
      <a:folHlink>
        <a:srgbClr val="95E9F4"/>
      </a:folHlink>
    </a:clrScheme>
    <a:fontScheme name="Berlí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í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92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118000"/>
                <a:satMod val="12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7DC10E3-4FF5-456B-A359-A0F378C1E5F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TM04033917[[fn=Berlín]]</Template>
  <TotalTime>68</TotalTime>
  <Words>513</Words>
  <Application>Microsoft Office PowerPoint</Application>
  <PresentationFormat>Panorámica</PresentationFormat>
  <Paragraphs>31</Paragraphs>
  <Slides>9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9</vt:i4>
      </vt:variant>
    </vt:vector>
  </HeadingPairs>
  <TitlesOfParts>
    <vt:vector size="12" baseType="lpstr">
      <vt:lpstr>Arial</vt:lpstr>
      <vt:lpstr>Trebuchet MS</vt:lpstr>
      <vt:lpstr>Berlín</vt:lpstr>
      <vt:lpstr>INTELIGENCIA ARTIFICIAL</vt:lpstr>
      <vt:lpstr>Definición de la Inteligencia Artificial</vt:lpstr>
      <vt:lpstr>Ejemplos Reales de la Inteligencia Artificial</vt:lpstr>
      <vt:lpstr>Presentación de PowerPoint</vt:lpstr>
      <vt:lpstr>Acceso al uso de la Inteligencia Artificial</vt:lpstr>
      <vt:lpstr>Caso de aplicación real</vt:lpstr>
      <vt:lpstr>Presentación de PowerPoint</vt:lpstr>
      <vt:lpstr>Modificaciones del usuario</vt:lpstr>
      <vt:lpstr>Link de espectador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INTELIGENCIA ARTIFICIAL</dc:title>
  <dc:creator>rodrigo rasjido</dc:creator>
  <cp:lastModifiedBy>rodrigo rasjido</cp:lastModifiedBy>
  <cp:revision>34</cp:revision>
  <dcterms:created xsi:type="dcterms:W3CDTF">2024-04-11T01:58:20Z</dcterms:created>
  <dcterms:modified xsi:type="dcterms:W3CDTF">2024-04-20T07:39:03Z</dcterms:modified>
</cp:coreProperties>
</file>